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5"/>
  </p:notesMasterIdLst>
  <p:sldIdLst>
    <p:sldId id="3825" r:id="rId5"/>
    <p:sldId id="3827" r:id="rId6"/>
    <p:sldId id="3836" r:id="rId7"/>
    <p:sldId id="3826" r:id="rId8"/>
    <p:sldId id="3828" r:id="rId9"/>
    <p:sldId id="3835" r:id="rId10"/>
    <p:sldId id="3837" r:id="rId11"/>
    <p:sldId id="3839" r:id="rId12"/>
    <p:sldId id="3794" r:id="rId13"/>
    <p:sldId id="3840" r:id="rId14"/>
    <p:sldId id="3843" r:id="rId15"/>
    <p:sldId id="3844" r:id="rId16"/>
    <p:sldId id="3841" r:id="rId17"/>
    <p:sldId id="3791" r:id="rId18"/>
    <p:sldId id="3845" r:id="rId19"/>
    <p:sldId id="3846" r:id="rId20"/>
    <p:sldId id="3842" r:id="rId21"/>
    <p:sldId id="3829" r:id="rId22"/>
    <p:sldId id="3833" r:id="rId23"/>
    <p:sldId id="38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67" d="100"/>
          <a:sy n="67" d="100"/>
        </p:scale>
        <p:origin x="84" y="174"/>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29845" y="51720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29845" y="152096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b="1" dirty="0">
                <a:solidFill>
                  <a:schemeClr val="tx2"/>
                </a:solidFill>
              </a:rPr>
              <a:t>Progress Monitoring Measures </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p:txBody>
          <a:bodyPr/>
          <a:lstStyle/>
          <a:p>
            <a:r>
              <a:rPr lang="en-US" sz="2000" dirty="0"/>
              <a:t> </a:t>
            </a:r>
          </a:p>
          <a:p>
            <a:r>
              <a:rPr lang="en-US" sz="2000" dirty="0"/>
              <a:t> </a:t>
            </a:r>
          </a:p>
          <a:p>
            <a:endParaRPr lang="en-US" dirty="0"/>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p:txBody>
          <a:bodyPr/>
          <a:lstStyle/>
          <a:p>
            <a:r>
              <a:rPr lang="en-US" sz="2000" dirty="0"/>
              <a:t> </a:t>
            </a:r>
          </a:p>
          <a:p>
            <a:endParaRPr lang="en-US" dirty="0"/>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p:txBody>
          <a:bodyPr/>
          <a:lstStyle/>
          <a:p>
            <a:r>
              <a:rPr lang="en-US" sz="2000" dirty="0"/>
              <a:t> </a:t>
            </a:r>
          </a:p>
          <a:p>
            <a:endParaRPr lang="en-US" dirty="0"/>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D9E93C43-AA4A-662A-E0FD-4036DC1A7446}"/>
              </a:ext>
            </a:extLst>
          </p:cNvPr>
          <p:cNvSpPr>
            <a:spLocks noGrp="1"/>
          </p:cNvSpPr>
          <p:nvPr>
            <p:ph type="body" idx="1"/>
          </p:nvPr>
        </p:nvSpPr>
        <p:spPr/>
        <p:txBody>
          <a:bodyPr/>
          <a:lstStyle/>
          <a:p>
            <a:endParaRPr lang="en-US" dirty="0"/>
          </a:p>
        </p:txBody>
      </p:sp>
      <p:sp>
        <p:nvSpPr>
          <p:cNvPr id="13" name="Text Placeholder 12">
            <a:extLst>
              <a:ext uri="{FF2B5EF4-FFF2-40B4-BE49-F238E27FC236}">
                <a16:creationId xmlns:a16="http://schemas.microsoft.com/office/drawing/2014/main" id="{CDC549E0-9DD6-0556-8BB3-8EB2D26A938F}"/>
              </a:ext>
            </a:extLst>
          </p:cNvPr>
          <p:cNvSpPr>
            <a:spLocks noGrp="1"/>
          </p:cNvSpPr>
          <p:nvPr>
            <p:ph type="body" sz="quarter" idx="3"/>
          </p:nvPr>
        </p:nvSpPr>
        <p:spPr/>
        <p:txBody>
          <a:bodyPr/>
          <a:lstStyle/>
          <a:p>
            <a:endParaRPr lang="en-US"/>
          </a:p>
        </p:txBody>
      </p:sp>
      <p:sp>
        <p:nvSpPr>
          <p:cNvPr id="15" name="Text Placeholder 14">
            <a:extLst>
              <a:ext uri="{FF2B5EF4-FFF2-40B4-BE49-F238E27FC236}">
                <a16:creationId xmlns:a16="http://schemas.microsoft.com/office/drawing/2014/main" id="{6089DF18-5C83-AA55-97C4-7279C4ECBE9F}"/>
              </a:ext>
            </a:extLst>
          </p:cNvPr>
          <p:cNvSpPr>
            <a:spLocks noGrp="1"/>
          </p:cNvSpPr>
          <p:nvPr>
            <p:ph type="body" sz="quarter" idx="13"/>
          </p:nvPr>
        </p:nvSpPr>
        <p:spPr/>
        <p:txBody>
          <a:bodyPr/>
          <a:lstStyle/>
          <a:p>
            <a:endParaRPr lang="en-US"/>
          </a:p>
        </p:txBody>
      </p:sp>
      <p:pic>
        <p:nvPicPr>
          <p:cNvPr id="17" name="Picture 16">
            <a:extLst>
              <a:ext uri="{FF2B5EF4-FFF2-40B4-BE49-F238E27FC236}">
                <a16:creationId xmlns:a16="http://schemas.microsoft.com/office/drawing/2014/main" id="{5FF2195F-5034-3221-3A28-09D9540B2B28}"/>
              </a:ext>
            </a:extLst>
          </p:cNvPr>
          <p:cNvPicPr>
            <a:picLocks noChangeAspect="1"/>
          </p:cNvPicPr>
          <p:nvPr/>
        </p:nvPicPr>
        <p:blipFill>
          <a:blip r:embed="rId2"/>
          <a:stretch>
            <a:fillRect/>
          </a:stretch>
        </p:blipFill>
        <p:spPr>
          <a:xfrm>
            <a:off x="835153" y="514350"/>
            <a:ext cx="10515600" cy="6207125"/>
          </a:xfrm>
          <a:prstGeom prst="rect">
            <a:avLst/>
          </a:prstGeom>
        </p:spPr>
      </p:pic>
    </p:spTree>
    <p:extLst>
      <p:ext uri="{BB962C8B-B14F-4D97-AF65-F5344CB8AC3E}">
        <p14:creationId xmlns:p14="http://schemas.microsoft.com/office/powerpoint/2010/main" val="378034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28C8DD-92BA-75E0-B92B-7D54FAB04FF7}"/>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F630FB24-AF94-9CB1-FAFD-6EA09490C63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D6D490B-1DFB-E0AE-B073-F179A97CBA0A}"/>
              </a:ext>
            </a:extLst>
          </p:cNvPr>
          <p:cNvPicPr>
            <a:picLocks noChangeAspect="1"/>
          </p:cNvPicPr>
          <p:nvPr/>
        </p:nvPicPr>
        <p:blipFill>
          <a:blip r:embed="rId2"/>
          <a:stretch>
            <a:fillRect/>
          </a:stretch>
        </p:blipFill>
        <p:spPr>
          <a:xfrm>
            <a:off x="1214438" y="295998"/>
            <a:ext cx="10139362" cy="6060351"/>
          </a:xfrm>
          <a:prstGeom prst="rect">
            <a:avLst/>
          </a:prstGeom>
        </p:spPr>
      </p:pic>
    </p:spTree>
    <p:extLst>
      <p:ext uri="{BB962C8B-B14F-4D97-AF65-F5344CB8AC3E}">
        <p14:creationId xmlns:p14="http://schemas.microsoft.com/office/powerpoint/2010/main" val="83245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1A48D-E1B3-A8B1-2298-4E50D543B7FD}"/>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A8D9D678-84D9-B2C2-DD74-86D6E03AE50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DD77988E-A29F-8D3B-DD6D-0B9EC8BD720B}"/>
              </a:ext>
            </a:extLst>
          </p:cNvPr>
          <p:cNvPicPr>
            <a:picLocks noChangeAspect="1"/>
          </p:cNvPicPr>
          <p:nvPr/>
        </p:nvPicPr>
        <p:blipFill>
          <a:blip r:embed="rId2"/>
          <a:stretch>
            <a:fillRect/>
          </a:stretch>
        </p:blipFill>
        <p:spPr>
          <a:xfrm>
            <a:off x="1671638" y="137591"/>
            <a:ext cx="9086849" cy="6583883"/>
          </a:xfrm>
          <a:prstGeom prst="rect">
            <a:avLst/>
          </a:prstGeom>
        </p:spPr>
      </p:pic>
    </p:spTree>
    <p:extLst>
      <p:ext uri="{BB962C8B-B14F-4D97-AF65-F5344CB8AC3E}">
        <p14:creationId xmlns:p14="http://schemas.microsoft.com/office/powerpoint/2010/main" val="95697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MAP 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1</a:t>
            </a:r>
            <a:r>
              <a:rPr lang="en-US" baseline="30000" dirty="0">
                <a:solidFill>
                  <a:srgbClr val="FFFFFF"/>
                </a:solidFill>
              </a:rPr>
              <a:t>st</a:t>
            </a:r>
            <a:r>
              <a:rPr lang="en-US" dirty="0">
                <a:solidFill>
                  <a:srgbClr val="FFFFFF"/>
                </a:solidFill>
              </a:rPr>
              <a:t> Administration</a:t>
            </a:r>
          </a:p>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8FCE15F-1ADA-52CE-3748-DAB50809CA27}"/>
              </a:ext>
            </a:extLst>
          </p:cNvPr>
          <p:cNvPicPr>
            <a:picLocks noChangeAspect="1"/>
          </p:cNvPicPr>
          <p:nvPr/>
        </p:nvPicPr>
        <p:blipFill>
          <a:blip r:embed="rId2"/>
          <a:stretch>
            <a:fillRect/>
          </a:stretch>
        </p:blipFill>
        <p:spPr>
          <a:xfrm>
            <a:off x="985839" y="742950"/>
            <a:ext cx="10367962" cy="5172075"/>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65657E-F5B4-C8CA-DFF9-C054421114CB}"/>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46EC3778-1A66-C021-3B7B-5BFD0FA1F1D9}"/>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B76F2F9-C7B3-D7AA-40FC-49C128C391E3}"/>
              </a:ext>
            </a:extLst>
          </p:cNvPr>
          <p:cNvPicPr>
            <a:picLocks noChangeAspect="1"/>
          </p:cNvPicPr>
          <p:nvPr/>
        </p:nvPicPr>
        <p:blipFill>
          <a:blip r:embed="rId2"/>
          <a:stretch>
            <a:fillRect/>
          </a:stretch>
        </p:blipFill>
        <p:spPr>
          <a:xfrm>
            <a:off x="1228045" y="728663"/>
            <a:ext cx="9735909" cy="5229225"/>
          </a:xfrm>
          <a:prstGeom prst="rect">
            <a:avLst/>
          </a:prstGeom>
        </p:spPr>
      </p:pic>
    </p:spTree>
    <p:extLst>
      <p:ext uri="{BB962C8B-B14F-4D97-AF65-F5344CB8AC3E}">
        <p14:creationId xmlns:p14="http://schemas.microsoft.com/office/powerpoint/2010/main" val="37234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B42BB5-8680-8036-6192-DECE8C6E9A87}"/>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80AA4C56-7DAC-4880-A36D-2F03EF127A1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2D62575D-3C9B-63EC-04A9-5CF8D447C929}"/>
              </a:ext>
            </a:extLst>
          </p:cNvPr>
          <p:cNvPicPr>
            <a:picLocks noChangeAspect="1"/>
          </p:cNvPicPr>
          <p:nvPr/>
        </p:nvPicPr>
        <p:blipFill>
          <a:blip r:embed="rId2"/>
          <a:stretch>
            <a:fillRect/>
          </a:stretch>
        </p:blipFill>
        <p:spPr>
          <a:xfrm>
            <a:off x="1404283" y="671513"/>
            <a:ext cx="9383434" cy="5372100"/>
          </a:xfrm>
          <a:prstGeom prst="rect">
            <a:avLst/>
          </a:prstGeom>
        </p:spPr>
      </p:pic>
    </p:spTree>
    <p:extLst>
      <p:ext uri="{BB962C8B-B14F-4D97-AF65-F5344CB8AC3E}">
        <p14:creationId xmlns:p14="http://schemas.microsoft.com/office/powerpoint/2010/main" val="402383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a:t>
            </a:r>
            <a:r>
              <a:rPr lang="en-US" b="1" kern="1200">
                <a:solidFill>
                  <a:schemeClr val="tx2"/>
                </a:solidFill>
                <a:latin typeface="+mj-lt"/>
                <a:ea typeface="+mj-ea"/>
                <a:cs typeface="+mj-cs"/>
              </a:rPr>
              <a:t>Discussion:</a:t>
            </a:r>
            <a:br>
              <a:rPr lang="en-US" b="1" kern="1200">
                <a:solidFill>
                  <a:schemeClr val="tx2"/>
                </a:solidFill>
                <a:latin typeface="+mj-lt"/>
                <a:ea typeface="+mj-ea"/>
                <a:cs typeface="+mj-cs"/>
              </a:rPr>
            </a:br>
            <a:r>
              <a:rPr lang="en-US" b="1" kern="1200">
                <a:solidFill>
                  <a:schemeClr val="tx2"/>
                </a:solidFill>
                <a:latin typeface="+mj-lt"/>
                <a:ea typeface="+mj-ea"/>
                <a:cs typeface="+mj-cs"/>
              </a:rPr>
              <a:t>Data </a:t>
            </a:r>
            <a:r>
              <a:rPr lang="en-US" b="1" kern="1200" dirty="0">
                <a:solidFill>
                  <a:schemeClr val="tx2"/>
                </a:solidFill>
                <a:latin typeface="+mj-lt"/>
                <a:ea typeface="+mj-ea"/>
                <a:cs typeface="+mj-cs"/>
              </a:rPr>
              <a:t>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8200" y="1825625"/>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17</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dirty="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Robert J. </a:t>
            </a:r>
            <a:r>
              <a:rPr lang="en-US" dirty="0" err="1"/>
              <a:t>Mckain</a:t>
            </a:r>
            <a:endParaRPr lang="en-US" dirty="0"/>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dirty="0">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18</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b="1" dirty="0">
                <a:solidFill>
                  <a:schemeClr val="tx2"/>
                </a:solidFill>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p:txBody>
          <a:bodyPr/>
          <a:lstStyle/>
          <a:p>
            <a:r>
              <a:rPr lang="en-US" sz="2400" dirty="0"/>
              <a:t>At our next meeting(s) we will discuss how our data is aligning to our strategic plan and determine if we need to make any adjustments. </a:t>
            </a:r>
          </a:p>
          <a:p>
            <a:r>
              <a:rPr lang="en-US" dirty="0"/>
              <a:t>Before we leave for Winter Break, we will take </a:t>
            </a:r>
            <a:r>
              <a:rPr lang="en-US" b="1" dirty="0"/>
              <a:t>Action</a:t>
            </a:r>
            <a:r>
              <a:rPr lang="en-US" dirty="0"/>
              <a:t> (vote) on ranking our strategic priorities for the 2023-2024 school year.</a:t>
            </a:r>
          </a:p>
          <a:p>
            <a:r>
              <a:rPr lang="en-US" sz="2400" dirty="0"/>
              <a:t>Let m</a:t>
            </a:r>
            <a:r>
              <a:rPr lang="en-US" dirty="0"/>
              <a:t>e or the Chair know of any additional information you need for our future discussion.</a:t>
            </a:r>
            <a:endParaRPr lang="en-US" sz="2400" dirty="0"/>
          </a:p>
          <a:p>
            <a:endParaRPr lang="en-US" dirty="0"/>
          </a:p>
        </p:txBody>
      </p:sp>
      <p:pic>
        <p:nvPicPr>
          <p:cNvPr id="9" name="Picture Placeholder 8" descr="boy playing with space ship toys">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2"/>
          <a:srcRect l="20" r="20"/>
          <a:stretch/>
        </p:blipFill>
        <p:spPr/>
      </p:pic>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3"/>
          <a:srcRect t="23" b="23"/>
          <a:stretch/>
        </p:blipFill>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b="1" dirty="0">
                <a:solidFill>
                  <a:schemeClr val="tx2"/>
                </a:solidFill>
              </a:rPr>
              <a:t>Where We Are</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a:lstStyle/>
          <a:p>
            <a:r>
              <a:rPr lang="en-US" dirty="0"/>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p:pic>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20</a:t>
            </a:fld>
            <a:endParaRPr lang="en-US" noProof="0" dirty="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192182515"/>
              </p:ext>
            </p:extLst>
          </p:nvPr>
        </p:nvGraphicFramePr>
        <p:xfrm>
          <a:off x="996696" y="1581912"/>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Monitoring Measures</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6" name="Google Shape;328;p11">
            <a:extLst>
              <a:ext uri="{FF2B5EF4-FFF2-40B4-BE49-F238E27FC236}">
                <a16:creationId xmlns:a16="http://schemas.microsoft.com/office/drawing/2014/main" id="{B9870810-6C69-BBE6-6386-52A90D8109D9}"/>
              </a:ext>
            </a:extLst>
          </p:cNvPr>
          <p:cNvSpPr txBox="1"/>
          <p:nvPr/>
        </p:nvSpPr>
        <p:spPr>
          <a:xfrm>
            <a:off x="1453652" y="1803118"/>
            <a:ext cx="1837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200" b="1" i="1" u="none" strike="noStrike" cap="none">
              <a:solidFill>
                <a:srgbClr val="151515"/>
              </a:solidFill>
              <a:latin typeface="Calibri"/>
              <a:ea typeface="Calibri"/>
              <a:cs typeface="Calibri"/>
              <a:sym typeface="Calibri"/>
            </a:endParaRPr>
          </a:p>
        </p:txBody>
      </p:sp>
      <p:sp>
        <p:nvSpPr>
          <p:cNvPr id="67" name="Google Shape;329;p11">
            <a:extLst>
              <a:ext uri="{FF2B5EF4-FFF2-40B4-BE49-F238E27FC236}">
                <a16:creationId xmlns:a16="http://schemas.microsoft.com/office/drawing/2014/main" id="{26B44A5C-3B54-007C-A69F-0292ACC4B048}"/>
              </a:ext>
            </a:extLst>
          </p:cNvPr>
          <p:cNvSpPr/>
          <p:nvPr/>
        </p:nvSpPr>
        <p:spPr>
          <a:xfrm>
            <a:off x="6112996" y="2377471"/>
            <a:ext cx="4003500" cy="707700"/>
          </a:xfrm>
          <a:prstGeom prst="rect">
            <a:avLst/>
          </a:prstGeom>
          <a:solidFill>
            <a:srgbClr val="F2F2F2"/>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Hold monthly data digs lead by administration. </a:t>
            </a:r>
            <a:endParaRPr sz="18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Weekly lesson planning and internalization lead by instructional coaches. </a:t>
            </a:r>
          </a:p>
        </p:txBody>
      </p:sp>
      <p:sp>
        <p:nvSpPr>
          <p:cNvPr id="68" name="Google Shape;330;p11">
            <a:extLst>
              <a:ext uri="{FF2B5EF4-FFF2-40B4-BE49-F238E27FC236}">
                <a16:creationId xmlns:a16="http://schemas.microsoft.com/office/drawing/2014/main" id="{860892E2-A4C1-A54E-0F8C-F9446EB2DCCB}"/>
              </a:ext>
            </a:extLst>
          </p:cNvPr>
          <p:cNvSpPr/>
          <p:nvPr/>
        </p:nvSpPr>
        <p:spPr>
          <a:xfrm>
            <a:off x="6075417" y="3179590"/>
            <a:ext cx="4190917" cy="1607270"/>
          </a:xfrm>
          <a:prstGeom prst="rect">
            <a:avLst/>
          </a:prstGeom>
          <a:solidFill>
            <a:srgbClr val="DDEAF6"/>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Created a new Equity, Diversity, and Inclusion Committee on our PTA.</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Provide equity and anti-basis training for all staff members. </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Engages students in weekly STEM Activities, Science Fair, Science Night, Spelling Bee, Math Family Night, Inclusive School’s Week, No Place for Hate Week, Red Ribbon Week, Black History Celebration, and Girls on the Run, LEEP after-school activities, and Helen Ruffin  Reading Bowl. </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Administer BASC to screen for students who need additional support. Implement small group and individual counseling sessions. Dedicate 15 protected minutes for Morning Meeting and Second Step lessons that focus on social and emotional growth.</a:t>
            </a:r>
          </a:p>
          <a:p>
            <a:pPr marL="228600" marR="0" lvl="0" indent="-228600" algn="l" rtl="0">
              <a:lnSpc>
                <a:spcPct val="100000"/>
              </a:lnSpc>
              <a:spcBef>
                <a:spcPts val="0"/>
              </a:spcBef>
              <a:spcAft>
                <a:spcPts val="0"/>
              </a:spcAft>
              <a:buClr>
                <a:srgbClr val="000000"/>
              </a:buClr>
              <a:buSzPts val="1000"/>
              <a:buFont typeface="Calibri"/>
              <a:buAutoNum type="arabicPeriod"/>
            </a:pPr>
            <a:endParaRPr lang="en-US" sz="1000" b="1" i="1" dirty="0">
              <a:latin typeface="Calibri"/>
              <a:cs typeface="Calibri"/>
              <a:sym typeface="Calibri"/>
            </a:endParaRPr>
          </a:p>
          <a:p>
            <a:pPr marL="342900" marR="0" lvl="0" indent="-342900" algn="l" rtl="0">
              <a:lnSpc>
                <a:spcPct val="100000"/>
              </a:lnSpc>
              <a:spcBef>
                <a:spcPts val="0"/>
              </a:spcBef>
              <a:spcAft>
                <a:spcPts val="0"/>
              </a:spcAft>
              <a:buClr>
                <a:srgbClr val="000000"/>
              </a:buClr>
              <a:buSzPts val="1000"/>
              <a:buFont typeface="Calibri"/>
              <a:buAutoNum type="arabicPeriod"/>
            </a:pPr>
            <a:endParaRPr sz="1800" b="0" i="0" u="none" strike="noStrike" cap="none" dirty="0">
              <a:solidFill>
                <a:srgbClr val="000000"/>
              </a:solidFill>
              <a:latin typeface="Arial"/>
              <a:ea typeface="Arial"/>
              <a:cs typeface="Arial"/>
              <a:sym typeface="Arial"/>
            </a:endParaRPr>
          </a:p>
        </p:txBody>
      </p:sp>
      <p:sp>
        <p:nvSpPr>
          <p:cNvPr id="69" name="Google Shape;331;p11">
            <a:extLst>
              <a:ext uri="{FF2B5EF4-FFF2-40B4-BE49-F238E27FC236}">
                <a16:creationId xmlns:a16="http://schemas.microsoft.com/office/drawing/2014/main" id="{B031FB39-E8A5-956B-B8EA-A18C42E787EE}"/>
              </a:ext>
            </a:extLst>
          </p:cNvPr>
          <p:cNvSpPr/>
          <p:nvPr/>
        </p:nvSpPr>
        <p:spPr>
          <a:xfrm>
            <a:off x="6112996" y="4870163"/>
            <a:ext cx="4003500" cy="1048494"/>
          </a:xfrm>
          <a:prstGeom prst="rect">
            <a:avLst/>
          </a:prstGeom>
          <a:solidFill>
            <a:srgbClr val="FBE4D4"/>
          </a:solidFill>
          <a:ln>
            <a:noFill/>
          </a:ln>
        </p:spPr>
        <p:txBody>
          <a:bodyPr spcFirstLastPara="1" wrap="square" lIns="91425" tIns="45700" rIns="91425" bIns="45700" anchor="t" anchorCtr="0">
            <a:noAutofit/>
          </a:bodyPr>
          <a:lstStyle/>
          <a:p>
            <a:pPr marL="228600" lvl="2" indent="-228600">
              <a:spcBef>
                <a:spcPts val="600"/>
              </a:spcBef>
              <a:buClr>
                <a:schemeClr val="dk1"/>
              </a:buClr>
              <a:buSzPts val="1000"/>
              <a:buAutoNum type="arabicPeriod"/>
            </a:pPr>
            <a:r>
              <a:rPr lang="en-US" sz="1000" b="1" i="0" u="none" strike="noStrike" cap="none" dirty="0">
                <a:solidFill>
                  <a:srgbClr val="000000"/>
                </a:solidFill>
                <a:latin typeface="Calibri"/>
                <a:ea typeface="Calibri"/>
                <a:cs typeface="Calibri"/>
                <a:sym typeface="Calibri"/>
              </a:rPr>
              <a:t>Our Mary Lin Foundation Grants must be screened and approved.</a:t>
            </a:r>
          </a:p>
          <a:p>
            <a:pPr marL="228600" lvl="2" indent="-228600">
              <a:spcBef>
                <a:spcPts val="600"/>
              </a:spcBef>
              <a:buClr>
                <a:schemeClr val="dk1"/>
              </a:buClr>
              <a:buSzPts val="1000"/>
              <a:buAutoNum type="arabicPeriod"/>
            </a:pPr>
            <a:r>
              <a:rPr lang="en-US" sz="1000" b="1" dirty="0">
                <a:latin typeface="Calibri"/>
                <a:ea typeface="Calibri"/>
                <a:cs typeface="Calibri"/>
                <a:sym typeface="Calibri"/>
              </a:rPr>
              <a:t>Additional Support Staff hired (Nurse, hourly intervention teachers, full-time substitutes,, etc.).</a:t>
            </a:r>
          </a:p>
          <a:p>
            <a:pPr marL="228600" lvl="2" indent="-228600">
              <a:spcBef>
                <a:spcPts val="600"/>
              </a:spcBef>
              <a:buClr>
                <a:schemeClr val="dk1"/>
              </a:buClr>
              <a:buSzPts val="1000"/>
              <a:buAutoNum type="arabicPeriod"/>
            </a:pPr>
            <a:r>
              <a:rPr lang="en-US" sz="1000" b="1" dirty="0">
                <a:latin typeface="Calibri"/>
                <a:ea typeface="Calibri"/>
                <a:cs typeface="Calibri"/>
                <a:sym typeface="Calibri"/>
              </a:rPr>
              <a:t>Provide professional learning opportunities to empowering and equipping teachers to work with our diverse population.  </a:t>
            </a:r>
          </a:p>
          <a:p>
            <a:pPr marL="228600" marR="0" lvl="0" indent="-228600" algn="l" rtl="0">
              <a:lnSpc>
                <a:spcPct val="100000"/>
              </a:lnSpc>
              <a:spcBef>
                <a:spcPts val="600"/>
              </a:spcBef>
              <a:spcAft>
                <a:spcPts val="0"/>
              </a:spcAft>
              <a:buClr>
                <a:schemeClr val="dk1"/>
              </a:buClr>
              <a:buSzPts val="1000"/>
              <a:buFont typeface="Arial"/>
              <a:buAutoNum type="arabicPeriod"/>
            </a:pPr>
            <a:endParaRPr lang="en-US" sz="1000" b="1" dirty="0">
              <a:latin typeface="Calibri"/>
              <a:ea typeface="Calibri"/>
              <a:cs typeface="Calibri"/>
              <a:sym typeface="Calibri"/>
            </a:endParaRPr>
          </a:p>
          <a:p>
            <a:pPr marL="228600" marR="0" lvl="0" indent="-228600" algn="l" rtl="0">
              <a:lnSpc>
                <a:spcPct val="100000"/>
              </a:lnSpc>
              <a:spcBef>
                <a:spcPts val="600"/>
              </a:spcBef>
              <a:spcAft>
                <a:spcPts val="0"/>
              </a:spcAft>
              <a:buClr>
                <a:schemeClr val="dk1"/>
              </a:buClr>
              <a:buSzPts val="1000"/>
              <a:buFont typeface="Arial"/>
              <a:buAutoNum type="arabicPeriod"/>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70" name="Google Shape;332;p11">
            <a:extLst>
              <a:ext uri="{FF2B5EF4-FFF2-40B4-BE49-F238E27FC236}">
                <a16:creationId xmlns:a16="http://schemas.microsoft.com/office/drawing/2014/main" id="{E8F6A6B8-AC74-0B3E-F2CB-783430D07B67}"/>
              </a:ext>
            </a:extLst>
          </p:cNvPr>
          <p:cNvSpPr/>
          <p:nvPr/>
        </p:nvSpPr>
        <p:spPr>
          <a:xfrm>
            <a:off x="6112996" y="5985666"/>
            <a:ext cx="4003500" cy="738342"/>
          </a:xfrm>
          <a:prstGeom prst="rect">
            <a:avLst/>
          </a:prstGeom>
          <a:solidFill>
            <a:srgbClr val="FFF2CC"/>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ea typeface="Calibri"/>
                <a:cs typeface="Calibri"/>
                <a:sym typeface="Calibri"/>
              </a:rPr>
              <a:t>System of accountability for school-based leaders.</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ea typeface="Calibri"/>
                <a:cs typeface="Calibri"/>
                <a:sym typeface="Calibri"/>
              </a:rPr>
              <a:t>Leadership and professional learning opportunities for all staff members based on strengths. </a:t>
            </a:r>
            <a:endParaRPr sz="1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71" name="Google Shape;333;p11">
            <a:extLst>
              <a:ext uri="{FF2B5EF4-FFF2-40B4-BE49-F238E27FC236}">
                <a16:creationId xmlns:a16="http://schemas.microsoft.com/office/drawing/2014/main" id="{7F308742-6D74-E0C5-B438-DBECAB706C2B}"/>
              </a:ext>
            </a:extLst>
          </p:cNvPr>
          <p:cNvSpPr txBox="1"/>
          <p:nvPr/>
        </p:nvSpPr>
        <p:spPr>
          <a:xfrm>
            <a:off x="5146385" y="119570"/>
            <a:ext cx="1837698"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1500" b="1" i="0" u="none" strike="noStrike" cap="none" dirty="0">
                <a:solidFill>
                  <a:srgbClr val="151515"/>
                </a:solidFill>
                <a:latin typeface="Calibri"/>
                <a:ea typeface="Calibri"/>
                <a:cs typeface="Calibri"/>
                <a:sym typeface="Calibri"/>
              </a:rPr>
              <a:t>Mary Lin Elementary School</a:t>
            </a:r>
            <a:endParaRPr sz="1500" b="0" i="0" u="none" strike="noStrike" cap="none" dirty="0">
              <a:solidFill>
                <a:srgbClr val="151515"/>
              </a:solidFill>
              <a:latin typeface="Calibri"/>
              <a:ea typeface="Calibri"/>
              <a:cs typeface="Calibri"/>
              <a:sym typeface="Calibri"/>
            </a:endParaRPr>
          </a:p>
        </p:txBody>
      </p:sp>
      <p:sp>
        <p:nvSpPr>
          <p:cNvPr id="72" name="Google Shape;334;p11">
            <a:extLst>
              <a:ext uri="{FF2B5EF4-FFF2-40B4-BE49-F238E27FC236}">
                <a16:creationId xmlns:a16="http://schemas.microsoft.com/office/drawing/2014/main" id="{F488628D-86A5-3325-4483-F32269A4BB9E}"/>
              </a:ext>
            </a:extLst>
          </p:cNvPr>
          <p:cNvSpPr txBox="1"/>
          <p:nvPr/>
        </p:nvSpPr>
        <p:spPr>
          <a:xfrm>
            <a:off x="1446551" y="605904"/>
            <a:ext cx="1837698"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SMART Goals</a:t>
            </a:r>
            <a:endParaRPr sz="200" b="1" i="1" u="none" strike="noStrike" cap="none">
              <a:solidFill>
                <a:srgbClr val="151515"/>
              </a:solidFill>
              <a:latin typeface="Calibri"/>
              <a:ea typeface="Calibri"/>
              <a:cs typeface="Calibri"/>
              <a:sym typeface="Calibri"/>
            </a:endParaRPr>
          </a:p>
        </p:txBody>
      </p:sp>
      <p:sp>
        <p:nvSpPr>
          <p:cNvPr id="73" name="Google Shape;335;p11">
            <a:extLst>
              <a:ext uri="{FF2B5EF4-FFF2-40B4-BE49-F238E27FC236}">
                <a16:creationId xmlns:a16="http://schemas.microsoft.com/office/drawing/2014/main" id="{F9EADE81-01D2-885B-ECE3-781A9DCCA579}"/>
              </a:ext>
            </a:extLst>
          </p:cNvPr>
          <p:cNvSpPr txBox="1"/>
          <p:nvPr/>
        </p:nvSpPr>
        <p:spPr>
          <a:xfrm>
            <a:off x="6025655" y="1779539"/>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Strategies</a:t>
            </a:r>
            <a:endParaRPr sz="200" b="1" i="1" u="none" strike="noStrike" cap="none">
              <a:solidFill>
                <a:srgbClr val="151515"/>
              </a:solidFill>
              <a:latin typeface="Calibri"/>
              <a:ea typeface="Calibri"/>
              <a:cs typeface="Calibri"/>
              <a:sym typeface="Calibri"/>
            </a:endParaRPr>
          </a:p>
        </p:txBody>
      </p:sp>
      <p:sp>
        <p:nvSpPr>
          <p:cNvPr id="74" name="Google Shape;336;p11">
            <a:extLst>
              <a:ext uri="{FF2B5EF4-FFF2-40B4-BE49-F238E27FC236}">
                <a16:creationId xmlns:a16="http://schemas.microsoft.com/office/drawing/2014/main" id="{C4456F81-15FA-32AE-3138-CCF5DF357D66}"/>
              </a:ext>
            </a:extLst>
          </p:cNvPr>
          <p:cNvSpPr/>
          <p:nvPr/>
        </p:nvSpPr>
        <p:spPr>
          <a:xfrm>
            <a:off x="2092076" y="94632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50" b="0" i="0" u="none" strike="noStrike" cap="none" dirty="0">
                <a:solidFill>
                  <a:srgbClr val="000000"/>
                </a:solidFill>
                <a:latin typeface="Calibri"/>
                <a:ea typeface="Calibri"/>
                <a:cs typeface="Calibri"/>
                <a:sym typeface="Calibri"/>
              </a:rPr>
              <a:t>Percentage of students in grades 3-5 scoring proficient in ELA will increase by 1% each year through 2025. </a:t>
            </a:r>
            <a:r>
              <a:rPr lang="en-US" sz="1050" dirty="0">
                <a:latin typeface="Calibri"/>
                <a:ea typeface="Calibri"/>
                <a:cs typeface="Calibri"/>
                <a:sym typeface="Calibri"/>
              </a:rPr>
              <a:t>Currently MLE has 89% proficient ELA. </a:t>
            </a:r>
            <a:endParaRPr sz="1050" b="0" i="0" u="none" strike="noStrike" cap="none" dirty="0">
              <a:solidFill>
                <a:srgbClr val="000000"/>
              </a:solidFill>
              <a:latin typeface="Calibri"/>
              <a:ea typeface="Calibri"/>
              <a:cs typeface="Calibri"/>
              <a:sym typeface="Calibri"/>
            </a:endParaRPr>
          </a:p>
        </p:txBody>
      </p:sp>
      <p:sp>
        <p:nvSpPr>
          <p:cNvPr id="75" name="Google Shape;337;p11">
            <a:extLst>
              <a:ext uri="{FF2B5EF4-FFF2-40B4-BE49-F238E27FC236}">
                <a16:creationId xmlns:a16="http://schemas.microsoft.com/office/drawing/2014/main" id="{59462CE9-D42D-BA41-5B31-C5C5E2EE4177}"/>
              </a:ext>
            </a:extLst>
          </p:cNvPr>
          <p:cNvSpPr/>
          <p:nvPr/>
        </p:nvSpPr>
        <p:spPr>
          <a:xfrm>
            <a:off x="4102539" y="952454"/>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SzPts val="1200"/>
            </a:pPr>
            <a:endParaRPr lang="en-US" sz="1000" dirty="0">
              <a:latin typeface="Calibri"/>
              <a:ea typeface="Calibri"/>
              <a:cs typeface="Calibri"/>
              <a:sym typeface="Calibri"/>
            </a:endParaRPr>
          </a:p>
          <a:p>
            <a:pPr algn="ctr">
              <a:buSzPts val="1200"/>
            </a:pPr>
            <a:r>
              <a:rPr lang="en-US" sz="1000" dirty="0">
                <a:latin typeface="Calibri"/>
                <a:ea typeface="Calibri"/>
                <a:cs typeface="Calibri"/>
                <a:sym typeface="Calibri"/>
              </a:rPr>
              <a:t>Percentage of students in grades 3-5 scoring proficient in Math will increase by 2% each year through 2025. Currently MLE has 76% proficient Math</a:t>
            </a:r>
            <a:r>
              <a:rPr lang="en-US" sz="1100"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76" name="Google Shape;338;p11">
            <a:extLst>
              <a:ext uri="{FF2B5EF4-FFF2-40B4-BE49-F238E27FC236}">
                <a16:creationId xmlns:a16="http://schemas.microsoft.com/office/drawing/2014/main" id="{6BD6CD5B-5F72-755F-F1AC-4AE419A56706}"/>
              </a:ext>
            </a:extLst>
          </p:cNvPr>
          <p:cNvSpPr/>
          <p:nvPr/>
        </p:nvSpPr>
        <p:spPr>
          <a:xfrm>
            <a:off x="6113002"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900" dirty="0">
                <a:latin typeface="Calibri"/>
                <a:ea typeface="Calibri"/>
                <a:cs typeface="Calibri"/>
                <a:sym typeface="Calibri"/>
              </a:rPr>
              <a:t>Show overall growth for at least 75% of the population in both ELA and Math. At least 75% of our kids show 30</a:t>
            </a:r>
          </a:p>
        </p:txBody>
      </p:sp>
      <p:sp>
        <p:nvSpPr>
          <p:cNvPr id="78" name="Google Shape;340;p11">
            <a:extLst>
              <a:ext uri="{FF2B5EF4-FFF2-40B4-BE49-F238E27FC236}">
                <a16:creationId xmlns:a16="http://schemas.microsoft.com/office/drawing/2014/main" id="{412E2790-F2D3-5931-4FE0-DCE74325D489}"/>
              </a:ext>
            </a:extLst>
          </p:cNvPr>
          <p:cNvSpPr/>
          <p:nvPr/>
        </p:nvSpPr>
        <p:spPr>
          <a:xfrm>
            <a:off x="8143793"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en-US" sz="900" dirty="0">
                <a:latin typeface="Calibri"/>
                <a:ea typeface="Calibri"/>
                <a:cs typeface="Calibri"/>
                <a:sym typeface="Calibri"/>
              </a:rPr>
              <a:t>Close the achievement gap between all subgroups.</a:t>
            </a:r>
          </a:p>
        </p:txBody>
      </p:sp>
      <p:sp>
        <p:nvSpPr>
          <p:cNvPr id="79" name="Google Shape;341;p11">
            <a:extLst>
              <a:ext uri="{FF2B5EF4-FFF2-40B4-BE49-F238E27FC236}">
                <a16:creationId xmlns:a16="http://schemas.microsoft.com/office/drawing/2014/main" id="{C513166F-35AB-F52C-4600-4BF5EDCB6C72}"/>
              </a:ext>
            </a:extLst>
          </p:cNvPr>
          <p:cNvSpPr txBox="1"/>
          <p:nvPr/>
        </p:nvSpPr>
        <p:spPr>
          <a:xfrm>
            <a:off x="3456575" y="1808080"/>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Strategic Priorities</a:t>
            </a:r>
            <a:endParaRPr sz="200" b="1" i="1" u="none" strike="noStrike" cap="none">
              <a:solidFill>
                <a:srgbClr val="151515"/>
              </a:solidFill>
              <a:latin typeface="Calibri"/>
              <a:ea typeface="Calibri"/>
              <a:cs typeface="Calibri"/>
              <a:sym typeface="Calibri"/>
            </a:endParaRPr>
          </a:p>
        </p:txBody>
      </p:sp>
      <p:sp>
        <p:nvSpPr>
          <p:cNvPr id="80" name="Google Shape;342;p11">
            <a:extLst>
              <a:ext uri="{FF2B5EF4-FFF2-40B4-BE49-F238E27FC236}">
                <a16:creationId xmlns:a16="http://schemas.microsoft.com/office/drawing/2014/main" id="{721F42D4-1B14-F59D-E5FB-8AFD47A42F34}"/>
              </a:ext>
            </a:extLst>
          </p:cNvPr>
          <p:cNvSpPr/>
          <p:nvPr/>
        </p:nvSpPr>
        <p:spPr>
          <a:xfrm>
            <a:off x="3456575" y="2337757"/>
            <a:ext cx="2418900" cy="861734"/>
          </a:xfrm>
          <a:prstGeom prst="rect">
            <a:avLst/>
          </a:prstGeom>
          <a:solidFill>
            <a:srgbClr val="F2F2F2"/>
          </a:solid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1000"/>
            </a:pPr>
            <a:r>
              <a:rPr lang="en-US" sz="1000" b="1" i="0" u="none" strike="noStrike" cap="none" dirty="0">
                <a:solidFill>
                  <a:srgbClr val="000000"/>
                </a:solidFill>
                <a:latin typeface="Calibri"/>
                <a:ea typeface="Calibri"/>
                <a:cs typeface="Calibri"/>
                <a:sym typeface="Calibri"/>
              </a:rPr>
              <a:t>1.  Use data to inform instruction</a:t>
            </a:r>
          </a:p>
          <a:p>
            <a:pPr>
              <a:spcBef>
                <a:spcPts val="600"/>
              </a:spcBef>
              <a:buClr>
                <a:schemeClr val="dk1"/>
              </a:buClr>
              <a:buSzPts val="1000"/>
            </a:pPr>
            <a:r>
              <a:rPr lang="en-US" sz="1000" b="1" dirty="0">
                <a:latin typeface="Calibri"/>
                <a:ea typeface="Calibri"/>
                <a:cs typeface="Calibri"/>
                <a:sym typeface="Calibri"/>
              </a:rPr>
              <a:t>2.  Adhere to the scope and sequence of  the Georgia Standard of Excellence and supplement with other resources. </a:t>
            </a:r>
          </a:p>
        </p:txBody>
      </p:sp>
      <p:sp>
        <p:nvSpPr>
          <p:cNvPr id="81" name="Google Shape;344;p11">
            <a:extLst>
              <a:ext uri="{FF2B5EF4-FFF2-40B4-BE49-F238E27FC236}">
                <a16:creationId xmlns:a16="http://schemas.microsoft.com/office/drawing/2014/main" id="{B8352EF3-0AF6-7BFC-102A-D6B09FE78688}"/>
              </a:ext>
            </a:extLst>
          </p:cNvPr>
          <p:cNvSpPr/>
          <p:nvPr/>
        </p:nvSpPr>
        <p:spPr>
          <a:xfrm>
            <a:off x="3506679" y="5367057"/>
            <a:ext cx="2418900" cy="40006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a:buSzPts val="1000"/>
            </a:pPr>
            <a:r>
              <a:rPr lang="en-US" sz="1000" b="1" dirty="0">
                <a:latin typeface="Calibri"/>
                <a:ea typeface="Calibri"/>
                <a:cs typeface="Calibri"/>
                <a:sym typeface="Calibri"/>
              </a:rPr>
              <a:t>1.  Equitably align our school resources with our mission and vision</a:t>
            </a:r>
            <a:endParaRPr sz="1000" b="1" i="0" u="none" strike="noStrike" cap="none" dirty="0">
              <a:solidFill>
                <a:srgbClr val="000000"/>
              </a:solidFill>
              <a:latin typeface="Calibri"/>
              <a:ea typeface="Calibri"/>
              <a:cs typeface="Calibri"/>
              <a:sym typeface="Calibri"/>
            </a:endParaRPr>
          </a:p>
        </p:txBody>
      </p:sp>
      <p:sp>
        <p:nvSpPr>
          <p:cNvPr id="82" name="Google Shape;345;p11">
            <a:extLst>
              <a:ext uri="{FF2B5EF4-FFF2-40B4-BE49-F238E27FC236}">
                <a16:creationId xmlns:a16="http://schemas.microsoft.com/office/drawing/2014/main" id="{20403C82-D704-141D-7DE4-F24A1BEF690C}"/>
              </a:ext>
            </a:extLst>
          </p:cNvPr>
          <p:cNvSpPr txBox="1"/>
          <p:nvPr/>
        </p:nvSpPr>
        <p:spPr>
          <a:xfrm>
            <a:off x="1446551" y="119894"/>
            <a:ext cx="3847824" cy="646300"/>
          </a:xfrm>
          <a:prstGeom prst="rect">
            <a:avLst/>
          </a:prstGeom>
          <a:noFill/>
          <a:ln>
            <a:noFill/>
          </a:ln>
        </p:spPr>
        <p:txBody>
          <a:bodyPr spcFirstLastPara="1" wrap="square" lIns="91425" tIns="91425" rIns="91425" bIns="91425" anchor="t" anchorCtr="0">
            <a:spAutoFit/>
          </a:bodyPr>
          <a:lstStyle/>
          <a:p>
            <a:pPr lvl="0">
              <a:buSzPts val="3500"/>
            </a:pPr>
            <a:r>
              <a:rPr lang="en-US" sz="1000" b="1" i="1" dirty="0">
                <a:solidFill>
                  <a:srgbClr val="151515"/>
                </a:solidFill>
                <a:latin typeface="Calibri"/>
                <a:ea typeface="Calibri"/>
                <a:cs typeface="Calibri"/>
                <a:sym typeface="Calibri"/>
              </a:rPr>
              <a:t>Mission: With a caring culture of equity, trust and collaboration, every Mary Lin Rocket will be promoted to middle school with independence, curiosity, and the desire to achieve. </a:t>
            </a:r>
            <a:endParaRPr sz="1000" b="1" i="1" u="none" strike="noStrike" cap="none" dirty="0">
              <a:solidFill>
                <a:srgbClr val="151515"/>
              </a:solidFill>
              <a:latin typeface="Calibri"/>
              <a:ea typeface="Calibri"/>
              <a:cs typeface="Calibri"/>
              <a:sym typeface="Calibri"/>
            </a:endParaRPr>
          </a:p>
        </p:txBody>
      </p:sp>
      <p:sp>
        <p:nvSpPr>
          <p:cNvPr id="83" name="Google Shape;346;p11">
            <a:extLst>
              <a:ext uri="{FF2B5EF4-FFF2-40B4-BE49-F238E27FC236}">
                <a16:creationId xmlns:a16="http://schemas.microsoft.com/office/drawing/2014/main" id="{97AFEA14-2139-1277-A651-25C10806C500}"/>
              </a:ext>
            </a:extLst>
          </p:cNvPr>
          <p:cNvSpPr txBox="1"/>
          <p:nvPr/>
        </p:nvSpPr>
        <p:spPr>
          <a:xfrm>
            <a:off x="7053820" y="85171"/>
            <a:ext cx="354383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000" b="1" i="1" u="none" strike="noStrike" cap="none" dirty="0">
                <a:solidFill>
                  <a:srgbClr val="151515"/>
                </a:solidFill>
                <a:latin typeface="Calibri"/>
                <a:ea typeface="Calibri"/>
                <a:cs typeface="Calibri"/>
                <a:sym typeface="Calibri"/>
              </a:rPr>
              <a:t>Vision: We encourage academic achievement in each student. We establish a creative, collaborative, and respectful culture where </a:t>
            </a:r>
            <a:r>
              <a:rPr lang="en-US" sz="1000" b="1" i="1" dirty="0">
                <a:solidFill>
                  <a:srgbClr val="151515"/>
                </a:solidFill>
                <a:latin typeface="Calibri"/>
                <a:ea typeface="Calibri"/>
                <a:cs typeface="Calibri"/>
                <a:sym typeface="Calibri"/>
              </a:rPr>
              <a:t>each student’s social, emotional, and physical well-being is valued. </a:t>
            </a:r>
            <a:endParaRPr sz="1000" b="1" i="1" u="none" strike="noStrike" cap="none" dirty="0">
              <a:solidFill>
                <a:srgbClr val="151515"/>
              </a:solidFill>
              <a:latin typeface="Calibri"/>
              <a:ea typeface="Calibri"/>
              <a:cs typeface="Calibri"/>
              <a:sym typeface="Calibri"/>
            </a:endParaRPr>
          </a:p>
        </p:txBody>
      </p:sp>
      <p:sp>
        <p:nvSpPr>
          <p:cNvPr id="84" name="Google Shape;347;p11">
            <a:extLst>
              <a:ext uri="{FF2B5EF4-FFF2-40B4-BE49-F238E27FC236}">
                <a16:creationId xmlns:a16="http://schemas.microsoft.com/office/drawing/2014/main" id="{696F9ED7-3749-71BA-1CD8-A199976C659E}"/>
              </a:ext>
            </a:extLst>
          </p:cNvPr>
          <p:cNvSpPr/>
          <p:nvPr/>
        </p:nvSpPr>
        <p:spPr>
          <a:xfrm>
            <a:off x="1506652"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Fostering Academic Excellence for All</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Data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Curriculum &amp; Instruction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000"/>
              <a:buFont typeface="Helvetica Neue"/>
              <a:buNone/>
            </a:pPr>
            <a:r>
              <a:rPr lang="en-US" sz="900" b="0" i="0" u="none" strike="noStrike" cap="none">
                <a:solidFill>
                  <a:schemeClr val="lt1"/>
                </a:solidFill>
                <a:latin typeface="Calibri"/>
                <a:ea typeface="Calibri"/>
                <a:cs typeface="Calibri"/>
                <a:sym typeface="Calibri"/>
              </a:rPr>
              <a:t>Signature Program</a:t>
            </a:r>
            <a:endParaRPr sz="900" b="0" i="0" u="none" strike="noStrike" cap="none">
              <a:solidFill>
                <a:schemeClr val="lt1"/>
              </a:solidFill>
              <a:latin typeface="Calibri"/>
              <a:ea typeface="Calibri"/>
              <a:cs typeface="Calibri"/>
              <a:sym typeface="Calibri"/>
            </a:endParaRPr>
          </a:p>
        </p:txBody>
      </p:sp>
      <p:sp>
        <p:nvSpPr>
          <p:cNvPr id="85" name="Google Shape;348;p11">
            <a:extLst>
              <a:ext uri="{FF2B5EF4-FFF2-40B4-BE49-F238E27FC236}">
                <a16:creationId xmlns:a16="http://schemas.microsoft.com/office/drawing/2014/main" id="{2CAC39FA-C4CD-6D8F-5800-459F95B4B646}"/>
              </a:ext>
            </a:extLst>
          </p:cNvPr>
          <p:cNvSpPr/>
          <p:nvPr/>
        </p:nvSpPr>
        <p:spPr>
          <a:xfrm>
            <a:off x="1506652"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Building a Culture of Student Support</a:t>
            </a:r>
            <a:endParaRPr sz="11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Whole Child &amp; Intervention</a:t>
            </a:r>
            <a:endParaRPr sz="9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Personalized Learning</a:t>
            </a:r>
            <a:endParaRPr sz="900" b="0" i="0" u="none" strike="noStrike" cap="none" dirty="0">
              <a:solidFill>
                <a:schemeClr val="lt1"/>
              </a:solidFill>
              <a:latin typeface="Calibri"/>
              <a:ea typeface="Calibri"/>
              <a:cs typeface="Calibri"/>
              <a:sym typeface="Calibri"/>
            </a:endParaRPr>
          </a:p>
        </p:txBody>
      </p:sp>
      <p:sp>
        <p:nvSpPr>
          <p:cNvPr id="86" name="Google Shape;349;p11">
            <a:extLst>
              <a:ext uri="{FF2B5EF4-FFF2-40B4-BE49-F238E27FC236}">
                <a16:creationId xmlns:a16="http://schemas.microsoft.com/office/drawing/2014/main" id="{D02771B4-3DD9-F181-1C49-A9391EB2BF8F}"/>
              </a:ext>
            </a:extLst>
          </p:cNvPr>
          <p:cNvSpPr/>
          <p:nvPr/>
        </p:nvSpPr>
        <p:spPr>
          <a:xfrm>
            <a:off x="1506665" y="483146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Equipping &amp; Empowering Leaders &amp; Staff</a:t>
            </a:r>
            <a:endParaRPr sz="1200" b="1"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Strategic Staff Support</a:t>
            </a:r>
            <a:endParaRPr sz="900" b="0"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Equitable Resource Allocation</a:t>
            </a:r>
            <a:endParaRPr sz="900" b="0" i="0" u="none" strike="noStrike" cap="none">
              <a:solidFill>
                <a:schemeClr val="lt1"/>
              </a:solidFill>
              <a:latin typeface="Calibri"/>
              <a:ea typeface="Calibri"/>
              <a:cs typeface="Calibri"/>
              <a:sym typeface="Calibri"/>
            </a:endParaRPr>
          </a:p>
        </p:txBody>
      </p:sp>
      <p:sp>
        <p:nvSpPr>
          <p:cNvPr id="87" name="Google Shape;350;p11">
            <a:extLst>
              <a:ext uri="{FF2B5EF4-FFF2-40B4-BE49-F238E27FC236}">
                <a16:creationId xmlns:a16="http://schemas.microsoft.com/office/drawing/2014/main" id="{F8E6EA83-FCF2-ECDA-1B7C-44449C07B1AA}"/>
              </a:ext>
            </a:extLst>
          </p:cNvPr>
          <p:cNvSpPr/>
          <p:nvPr/>
        </p:nvSpPr>
        <p:spPr>
          <a:xfrm>
            <a:off x="1506665" y="5818449"/>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Creating a System of School Support</a:t>
            </a:r>
            <a:endParaRPr sz="1200" b="1" i="0" u="none" strike="noStrike" cap="none" dirty="0">
              <a:solidFill>
                <a:schemeClr val="lt1"/>
              </a:solidFill>
              <a:latin typeface="Calibri"/>
              <a:ea typeface="Calibri"/>
              <a:cs typeface="Calibri"/>
              <a:sym typeface="Calibri"/>
            </a:endParaRPr>
          </a:p>
          <a:p>
            <a:pPr marL="171446" lvl="0" indent="0" algn="ctr" rtl="0">
              <a:spcBef>
                <a:spcPts val="0"/>
              </a:spcBef>
              <a:spcAft>
                <a:spcPts val="0"/>
              </a:spcAft>
              <a:buNone/>
            </a:pP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89" name="Google Shape;343;p11">
            <a:extLst>
              <a:ext uri="{FF2B5EF4-FFF2-40B4-BE49-F238E27FC236}">
                <a16:creationId xmlns:a16="http://schemas.microsoft.com/office/drawing/2014/main" id="{05002D77-2127-AD38-F3F5-2E3AAEFC0A24}"/>
              </a:ext>
            </a:extLst>
          </p:cNvPr>
          <p:cNvSpPr/>
          <p:nvPr/>
        </p:nvSpPr>
        <p:spPr>
          <a:xfrm>
            <a:off x="3245471" y="2586201"/>
            <a:ext cx="2418900" cy="7847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1000"/>
            </a:pPr>
            <a:endParaRPr lang="en-US" sz="1000" b="1" dirty="0">
              <a:latin typeface="Calibri"/>
              <a:ea typeface="Calibri"/>
              <a:cs typeface="Calibri"/>
              <a:sym typeface="Calibri"/>
            </a:endParaRPr>
          </a:p>
          <a:p>
            <a:pPr marR="0" lvl="0" algn="l" rtl="0">
              <a:lnSpc>
                <a:spcPct val="100000"/>
              </a:lnSpc>
              <a:spcBef>
                <a:spcPts val="600"/>
              </a:spcBef>
              <a:spcAft>
                <a:spcPts val="0"/>
              </a:spcAft>
              <a:buClr>
                <a:srgbClr val="000000"/>
              </a:buClr>
              <a:buSzPts val="1000"/>
            </a:pPr>
            <a:endParaRPr sz="1000" b="1" i="0" u="none" strike="noStrike" cap="none" dirty="0">
              <a:solidFill>
                <a:srgbClr val="000000"/>
              </a:solidFill>
              <a:latin typeface="Calibri"/>
              <a:ea typeface="Calibri"/>
              <a:cs typeface="Calibri"/>
              <a:sym typeface="Calibri"/>
            </a:endParaRPr>
          </a:p>
          <a:p>
            <a:pPr marR="0" lvl="0" algn="l" rtl="0">
              <a:lnSpc>
                <a:spcPct val="100000"/>
              </a:lnSpc>
              <a:spcBef>
                <a:spcPts val="600"/>
              </a:spcBef>
              <a:spcAft>
                <a:spcPts val="0"/>
              </a:spcAft>
              <a:buClr>
                <a:schemeClr val="dk1"/>
              </a:buClr>
              <a:buSzPts val="1000"/>
            </a:pPr>
            <a:endParaRPr sz="1000" b="1" i="0" u="none" strike="noStrike" cap="none" dirty="0">
              <a:solidFill>
                <a:srgbClr val="000000"/>
              </a:solidFill>
              <a:latin typeface="Calibri"/>
              <a:ea typeface="Calibri"/>
              <a:cs typeface="Calibri"/>
              <a:sym typeface="Calibri"/>
            </a:endParaRPr>
          </a:p>
        </p:txBody>
      </p:sp>
      <p:sp>
        <p:nvSpPr>
          <p:cNvPr id="117" name="Google Shape;351;p11">
            <a:extLst>
              <a:ext uri="{FF2B5EF4-FFF2-40B4-BE49-F238E27FC236}">
                <a16:creationId xmlns:a16="http://schemas.microsoft.com/office/drawing/2014/main" id="{39B3401C-578C-2A27-E7FC-3064149EA955}"/>
              </a:ext>
            </a:extLst>
          </p:cNvPr>
          <p:cNvSpPr/>
          <p:nvPr/>
        </p:nvSpPr>
        <p:spPr>
          <a:xfrm>
            <a:off x="3456575" y="5943087"/>
            <a:ext cx="2418900" cy="553957"/>
          </a:xfrm>
          <a:prstGeom prst="rect">
            <a:avLst/>
          </a:prstGeom>
          <a:solidFill>
            <a:srgbClr val="FFC000">
              <a:lumMod val="20000"/>
              <a:lumOff val="80000"/>
            </a:srgbClr>
          </a:solidFill>
          <a:ln>
            <a:noFill/>
          </a:ln>
        </p:spPr>
        <p:txBody>
          <a:bodyPr spcFirstLastPara="1" wrap="square" lIns="91425" tIns="45700" rIns="91425" bIns="45700" anchor="t" anchorCtr="0">
            <a:spAutoFit/>
          </a:bodyPr>
          <a:lstStyle/>
          <a:p>
            <a:pPr marL="0" marR="0" lvl="7" indent="0" defTabSz="914400" eaLnBrk="1" fontAlgn="auto" latinLnBrk="0" hangingPunct="1">
              <a:lnSpc>
                <a:spcPct val="100000"/>
              </a:lnSpc>
              <a:spcBef>
                <a:spcPts val="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 Provide an environment that retains, empowers, motivates, and inspires teachers to utilize individual strengths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9" name="Google Shape;343;p11">
            <a:extLst>
              <a:ext uri="{FF2B5EF4-FFF2-40B4-BE49-F238E27FC236}">
                <a16:creationId xmlns:a16="http://schemas.microsoft.com/office/drawing/2014/main" id="{FD2DDC25-A11E-8010-371A-46608B47D6DE}"/>
              </a:ext>
            </a:extLst>
          </p:cNvPr>
          <p:cNvSpPr/>
          <p:nvPr/>
        </p:nvSpPr>
        <p:spPr>
          <a:xfrm>
            <a:off x="3482436" y="3264086"/>
            <a:ext cx="2418900" cy="1785064"/>
          </a:xfrm>
          <a:prstGeom prst="rect">
            <a:avLst/>
          </a:prstGeom>
          <a:solidFill>
            <a:srgbClr val="5B9BD5">
              <a:lumMod val="20000"/>
              <a:lumOff val="80000"/>
            </a:srgbClr>
          </a:solid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1. Create collaborative school culture that embraces diverse families that comprise the Mary Lin Community.</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2. Build teacher capability to meet the diverse social, emotional, and academic needs of students.</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3. Provide unique learning opportunities to cultivate students’ curiosity of learning.</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4. Prioritize students’ social and emotional growth as a means to ensuring future success.</a:t>
            </a:r>
            <a:endPar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062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Continuous Improvement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SY 2022-2023</a:t>
            </a:r>
          </a:p>
          <a:p>
            <a:endParaRPr lang="en-US" dirty="0"/>
          </a:p>
        </p:txBody>
      </p:sp>
    </p:spTree>
    <p:extLst>
      <p:ext uri="{BB962C8B-B14F-4D97-AF65-F5344CB8AC3E}">
        <p14:creationId xmlns:p14="http://schemas.microsoft.com/office/powerpoint/2010/main" val="94016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a:off x="1510037" y="357538"/>
            <a:ext cx="9144000" cy="358706"/>
          </a:xfrm>
          <a:prstGeom prst="rect">
            <a:avLst/>
          </a:prstGeom>
          <a:solidFill>
            <a:srgbClr val="F2F2F2"/>
          </a:solidFill>
          <a:ln>
            <a:noFill/>
          </a:ln>
        </p:spPr>
        <p:txBody>
          <a:bodyPr spcFirstLastPara="1" wrap="square" lIns="60003" tIns="29991" rIns="60003" bIns="29991" anchor="ctr" anchorCtr="0">
            <a:noAutofit/>
          </a:bodyPr>
          <a:lstStyle/>
          <a:p>
            <a:pPr algn="ctr">
              <a:buSzPts val="1350"/>
            </a:pPr>
            <a:endParaRPr sz="1181">
              <a:solidFill>
                <a:schemeClr val="lt1"/>
              </a:solidFill>
            </a:endParaRPr>
          </a:p>
        </p:txBody>
      </p:sp>
      <p:grpSp>
        <p:nvGrpSpPr>
          <p:cNvPr id="171" name="Google Shape;171;p4"/>
          <p:cNvGrpSpPr/>
          <p:nvPr/>
        </p:nvGrpSpPr>
        <p:grpSpPr>
          <a:xfrm>
            <a:off x="8972091" y="459849"/>
            <a:ext cx="238998" cy="241995"/>
            <a:chOff x="6665701" y="1263473"/>
            <a:chExt cx="364188" cy="368755"/>
          </a:xfrm>
        </p:grpSpPr>
        <p:sp>
          <p:nvSpPr>
            <p:cNvPr id="172" name="Google Shape;172;p4"/>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3" name="Google Shape;173;p4"/>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4" name="Google Shape;174;p4"/>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a:buSzPts val="1200"/>
              </a:pPr>
              <a:endParaRPr sz="1050">
                <a:solidFill>
                  <a:schemeClr val="dk1"/>
                </a:solidFill>
              </a:endParaRPr>
            </a:p>
          </p:txBody>
        </p:sp>
      </p:grpSp>
      <p:sp>
        <p:nvSpPr>
          <p:cNvPr id="175" name="Google Shape;175;p4"/>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a:buSzPts val="1200"/>
            </a:pPr>
            <a:endParaRPr sz="1050">
              <a:solidFill>
                <a:schemeClr val="dk1"/>
              </a:solidFill>
            </a:endParaRPr>
          </a:p>
        </p:txBody>
      </p:sp>
      <p:sp>
        <p:nvSpPr>
          <p:cNvPr id="176" name="Google Shape;176;p4"/>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algn="r">
              <a:buSzPts val="1200"/>
            </a:pPr>
            <a:r>
              <a:rPr lang="en-US" sz="1050" b="1">
                <a:solidFill>
                  <a:schemeClr val="dk1"/>
                </a:solidFill>
              </a:rPr>
              <a:t>Needs Assessment</a:t>
            </a:r>
            <a:endParaRPr sz="1050" b="1"/>
          </a:p>
        </p:txBody>
      </p:sp>
      <p:sp>
        <p:nvSpPr>
          <p:cNvPr id="177" name="Google Shape;177;p4"/>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sz="1400" b="1"/>
          </a:p>
        </p:txBody>
      </p:sp>
      <p:sp>
        <p:nvSpPr>
          <p:cNvPr id="16" name="Google Shape;191;p5"/>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a:buSzPts val="1600"/>
            </a:pPr>
            <a:endParaRPr sz="1400" b="1" dirty="0"/>
          </a:p>
        </p:txBody>
      </p:sp>
      <p:pic>
        <p:nvPicPr>
          <p:cNvPr id="5" name="Picture 4">
            <a:extLst>
              <a:ext uri="{FF2B5EF4-FFF2-40B4-BE49-F238E27FC236}">
                <a16:creationId xmlns:a16="http://schemas.microsoft.com/office/drawing/2014/main" id="{E39FB2B2-FB6B-ABA0-4737-4E16110E8644}"/>
              </a:ext>
            </a:extLst>
          </p:cNvPr>
          <p:cNvPicPr>
            <a:picLocks noChangeAspect="1"/>
          </p:cNvPicPr>
          <p:nvPr/>
        </p:nvPicPr>
        <p:blipFill>
          <a:blip r:embed="rId3"/>
          <a:stretch>
            <a:fillRect/>
          </a:stretch>
        </p:blipFill>
        <p:spPr>
          <a:xfrm>
            <a:off x="482994" y="355784"/>
            <a:ext cx="11198086" cy="62763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8DBD3-9F39-842E-223A-8986D09DAB42}"/>
              </a:ext>
            </a:extLst>
          </p:cNvPr>
          <p:cNvPicPr>
            <a:picLocks noChangeAspect="1"/>
          </p:cNvPicPr>
          <p:nvPr/>
        </p:nvPicPr>
        <p:blipFill>
          <a:blip r:embed="rId2"/>
          <a:stretch>
            <a:fillRect/>
          </a:stretch>
        </p:blipFill>
        <p:spPr>
          <a:xfrm>
            <a:off x="800100" y="628649"/>
            <a:ext cx="10244138" cy="6029325"/>
          </a:xfrm>
          <a:prstGeom prst="rect">
            <a:avLst/>
          </a:prstGeom>
        </p:spPr>
      </p:pic>
    </p:spTree>
    <p:extLst>
      <p:ext uri="{BB962C8B-B14F-4D97-AF65-F5344CB8AC3E}">
        <p14:creationId xmlns:p14="http://schemas.microsoft.com/office/powerpoint/2010/main" val="1813910725"/>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2.xml><?xml version="1.0" encoding="utf-8"?>
<ds:datastoreItem xmlns:ds="http://schemas.openxmlformats.org/officeDocument/2006/customXml" ds:itemID="{1EEE6EEE-A090-4C94-8AD2-1F94BE8F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528</TotalTime>
  <Words>982</Words>
  <Application>Microsoft Office PowerPoint</Application>
  <PresentationFormat>Widescreen</PresentationFormat>
  <Paragraphs>120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Helvetica Neue</vt:lpstr>
      <vt:lpstr>Tw Cen MT</vt:lpstr>
      <vt:lpstr>ShapesVTI</vt:lpstr>
      <vt:lpstr>GO Team Meeting #2</vt:lpstr>
      <vt:lpstr>Where We Are</vt:lpstr>
      <vt:lpstr>Timeline for GO Teams</vt:lpstr>
      <vt:lpstr>Discussion Items</vt:lpstr>
      <vt:lpstr>Current Strategic Plan</vt:lpstr>
      <vt:lpstr>PowerPoint Presentation</vt:lpstr>
      <vt:lpstr>Continuous Improvement Plan</vt:lpstr>
      <vt:lpstr>PowerPoint Presentation</vt:lpstr>
      <vt:lpstr>PowerPoint Presentation</vt:lpstr>
      <vt:lpstr>Progress Monitoring Measures </vt:lpstr>
      <vt:lpstr>PowerPoint Presentation</vt:lpstr>
      <vt:lpstr>PowerPoint Presentation</vt:lpstr>
      <vt:lpstr>MAP Data</vt:lpstr>
      <vt:lpstr>PowerPoint Presentation</vt:lpstr>
      <vt:lpstr>PowerPoint Presentation</vt:lpstr>
      <vt:lpstr>PowerPoint Presentation</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Briscoe, Sharyn</cp:lastModifiedBy>
  <cp:revision>4</cp:revision>
  <dcterms:created xsi:type="dcterms:W3CDTF">2022-09-07T14:53:24Z</dcterms:created>
  <dcterms:modified xsi:type="dcterms:W3CDTF">2022-09-21T16:48:06Z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